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02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46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6"/>
    <p:restoredTop sz="70560"/>
  </p:normalViewPr>
  <p:slideViewPr>
    <p:cSldViewPr>
      <p:cViewPr varScale="1">
        <p:scale>
          <a:sx n="155" d="100"/>
          <a:sy n="155" d="100"/>
        </p:scale>
        <p:origin x="38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94B74-AE6D-451B-9272-182D4B86ED36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2BAA5-DB1D-4CEE-A6FB-D9A58B04750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lang/Object.html?is-external=true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spring.io/spring-boot/docs/current/api/org/springframework/boot/cli/app/SpringApplicationWebApplicationInitializer.html" TargetMode="External"/><Relationship Id="rId4" Type="http://schemas.openxmlformats.org/officeDocument/2006/relationships/hyperlink" Target="https://docs.spring.io/spring-framework/docs/5.0.5.RELEASE/javadoc-api/org/springframework/web/WebApplicationInitializer.html?is-external=true" TargetMode="Externa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whatsnew15.html#new-default-jvm-target-1-8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2BAA5-DB1D-4CEE-A6FB-D9A58B047508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4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940681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Classes, objects, interfaces, constructors, functions, properties and their setters can have </a:t>
            </a:r>
            <a:r>
              <a:rPr lang="en-US" i="1" dirty="0"/>
              <a:t>visibility modifiers</a:t>
            </a:r>
            <a:r>
              <a:rPr lang="en-US" dirty="0"/>
              <a:t>. (Getters always have the same visibility as the property.) There are four visibility modifiers in </a:t>
            </a:r>
            <a:r>
              <a:rPr lang="en-US" dirty="0" err="1"/>
              <a:t>Kotlin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private, protected, internal and public. The default visibility, used if there is no explicit modifier, is public.</a:t>
            </a:r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11084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406414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145263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 err="1"/>
              <a:t>Vals</a:t>
            </a:r>
            <a:r>
              <a:rPr lang="en-ZA" sz="1300" dirty="0"/>
              <a:t> similar to let in C# and </a:t>
            </a:r>
            <a:r>
              <a:rPr lang="en-ZA" sz="1300" dirty="0" err="1"/>
              <a:t>const</a:t>
            </a:r>
            <a:r>
              <a:rPr lang="en-ZA" sz="1300" dirty="0"/>
              <a:t> in JavaScript</a:t>
            </a:r>
          </a:p>
        </p:txBody>
      </p:sp>
    </p:spTree>
    <p:extLst>
      <p:ext uri="{BB962C8B-B14F-4D97-AF65-F5344CB8AC3E}">
        <p14:creationId xmlns:p14="http://schemas.microsoft.com/office/powerpoint/2010/main" val="72341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 err="1"/>
              <a:t>Vals</a:t>
            </a:r>
            <a:r>
              <a:rPr lang="en-ZA" sz="1300" dirty="0"/>
              <a:t> similar to let in C# and </a:t>
            </a:r>
            <a:r>
              <a:rPr lang="en-ZA" sz="1300" dirty="0" err="1"/>
              <a:t>const</a:t>
            </a:r>
            <a:r>
              <a:rPr lang="en-ZA" sz="1300" dirty="0"/>
              <a:t>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001582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Talk about the return types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A function call that does not have a return value is a statement</a:t>
            </a:r>
          </a:p>
          <a:p>
            <a:endParaRPr lang="en-ZA" sz="1300" dirty="0"/>
          </a:p>
          <a:p>
            <a:r>
              <a:rPr lang="en-ZA" sz="1300" dirty="0"/>
              <a:t>A statement is just a piece of code that does not have a value</a:t>
            </a:r>
          </a:p>
          <a:p>
            <a:endParaRPr lang="en-ZA" sz="1300" dirty="0"/>
          </a:p>
          <a:p>
            <a:r>
              <a:rPr lang="en-ZA" sz="1300" dirty="0"/>
              <a:t>Special: A statement won’t print anything unless it is a print function</a:t>
            </a:r>
          </a:p>
          <a:p>
            <a:endParaRPr lang="en-ZA" sz="1300" dirty="0"/>
          </a:p>
          <a:p>
            <a:r>
              <a:rPr lang="en-ZA" sz="1300" dirty="0" err="1"/>
              <a:t>val</a:t>
            </a:r>
            <a:r>
              <a:rPr lang="en-ZA" sz="1300" dirty="0"/>
              <a:t> a = 47 [right side is an expression]</a:t>
            </a:r>
          </a:p>
          <a:p>
            <a:endParaRPr lang="en-ZA" sz="1300" dirty="0"/>
          </a:p>
          <a:p>
            <a:r>
              <a:rPr lang="en-ZA" sz="1300" dirty="0" err="1"/>
              <a:t>val</a:t>
            </a:r>
            <a:r>
              <a:rPr lang="en-ZA" sz="1300" dirty="0"/>
              <a:t> x = print(“</a:t>
            </a:r>
            <a:r>
              <a:rPr lang="en-ZA" sz="1300" dirty="0" err="1"/>
              <a:t>foo</a:t>
            </a:r>
            <a:r>
              <a:rPr lang="en-ZA" sz="1300" dirty="0"/>
              <a:t>”) [right side will be evaluated and print </a:t>
            </a:r>
            <a:r>
              <a:rPr lang="en-ZA" sz="1300" dirty="0" err="1"/>
              <a:t>foo</a:t>
            </a:r>
            <a:r>
              <a:rPr lang="en-ZA" sz="13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British Computer Scientist who developed the quicksort algorithm and the null reference amongst other things.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He wanted the use of references to be absolutely safe, and the temptation to create a null reference was just too big as it was easy to do.</a:t>
            </a:r>
          </a:p>
          <a:p>
            <a:endParaRPr lang="en-ZA" sz="1300" dirty="0"/>
          </a:p>
          <a:p>
            <a:r>
              <a:rPr lang="en-ZA" sz="1300" dirty="0"/>
              <a:t>This led to innumerable errors, vulnerabilities and system crashes…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3294182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274427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447625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955509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16362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9862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 panose="020B0604020202020204" pitchFamily="34" charset="0"/>
              <a:buChar char="•"/>
            </a:pPr>
            <a:r>
              <a:rPr lang="en-US" dirty="0"/>
              <a:t>Statically typed programming language for the JVM, Android and the browser (type checking at compile-time)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US" dirty="0"/>
              <a:t>Portable to any operating system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100% interoperable with Java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Runs on a browser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Runs Natively on devices</a:t>
            </a:r>
          </a:p>
          <a:p>
            <a:pPr marL="616894" lvl="1" indent="-168244">
              <a:buFont typeface="Arial" panose="020B0604020202020204" pitchFamily="34" charset="0"/>
              <a:buChar char="•"/>
            </a:pPr>
            <a:r>
              <a:rPr lang="en-US" i="1" dirty="0" err="1"/>
              <a:t>Kotlin</a:t>
            </a:r>
            <a:r>
              <a:rPr lang="en-US" i="1" dirty="0"/>
              <a:t>/Native</a:t>
            </a:r>
            <a:r>
              <a:rPr lang="en-US" dirty="0"/>
              <a:t> is primarily designed to allow compilation for platforms where virtual machines are not desirable or possible (such as iOS, embedded targets), or where developer is willing to produce reasonably-sized self-contained program without need to ship an additional execution runtime.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466208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686259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195154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5707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385104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176669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524204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05008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21247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026688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735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Concise -</a:t>
            </a:r>
            <a:r>
              <a:rPr lang="en-US" sz="1400" dirty="0" err="1"/>
              <a:t>Kotlin</a:t>
            </a:r>
            <a:r>
              <a:rPr lang="en-US" sz="1400" dirty="0"/>
              <a:t> is more concise than Java – drastically reduce amount of boilerplate code</a:t>
            </a:r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94068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r>
              <a:rPr lang="en-US" dirty="0"/>
              <a:t>By default all the object are null safe so they will not accept null as a value but there are scenarios where the value could be null so for those cases explicitly you need to define them by adding ? after its type.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3643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r>
              <a:rPr lang="en-US" dirty="0"/>
              <a:t>By default all the object are null safe so they will not accept null as a value but there are scenarios where the value could be null so for those cases explicitly you need to define them by adding ? after its type.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665905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253351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73760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87653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7691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914808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758376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0833293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40789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Safe - </a:t>
            </a:r>
            <a:r>
              <a:rPr lang="en-US" sz="1400" dirty="0"/>
              <a:t>You can choose to avoid entire classes of errors such as null pointer exceptions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304035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7346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30982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3830242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3830242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325431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0562407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498417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185670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41645699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55356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Versatile - </a:t>
            </a:r>
            <a:r>
              <a:rPr lang="en-US" sz="1400" dirty="0"/>
              <a:t>Build server-side applications, Android apps or frontend code running in the browser</a:t>
            </a:r>
          </a:p>
          <a:p>
            <a:pPr>
              <a:buNone/>
            </a:pPr>
            <a:endParaRPr lang="en-US" sz="14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7964211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22961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baseline="0" dirty="0"/>
              <a:t>A data class is the same as a normal class, except for the fact that you can deconstruct the class into it’s base instance variables.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733442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5338885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341786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1161832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912883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8501772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9809714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758496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39820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400" b="1" dirty="0"/>
              <a:t>Interoperable - </a:t>
            </a:r>
            <a:r>
              <a:rPr lang="en-US" sz="1400" dirty="0"/>
              <a:t>Leverage existing libraries for the JVM, Android and the browser.</a:t>
            </a:r>
          </a:p>
          <a:p>
            <a:pPr>
              <a:buNone/>
            </a:pPr>
            <a:endParaRPr lang="en-GB" sz="14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5049135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Note how you don't need a class... You just need fun!</a:t>
            </a:r>
          </a:p>
        </p:txBody>
      </p:sp>
    </p:spTree>
    <p:extLst>
      <p:ext uri="{BB962C8B-B14F-4D97-AF65-F5344CB8AC3E}">
        <p14:creationId xmlns:p14="http://schemas.microsoft.com/office/powerpoint/2010/main" val="16629615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7752699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943267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8050013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It’s important to remember that the </a:t>
            </a:r>
            <a:r>
              <a:rPr lang="en-US" sz="1600" i="1" dirty="0"/>
              <a:t>Stream</a:t>
            </a:r>
            <a:r>
              <a:rPr lang="en-US" sz="1600" dirty="0"/>
              <a:t> is not a </a:t>
            </a:r>
            <a:r>
              <a:rPr lang="en-US" sz="1600" i="1" dirty="0"/>
              <a:t>Collection.</a:t>
            </a:r>
            <a:r>
              <a:rPr lang="en-US" sz="1600" dirty="0"/>
              <a:t> </a:t>
            </a:r>
            <a:r>
              <a:rPr lang="en-US" sz="1600" b="1" dirty="0"/>
              <a:t>It does not implement </a:t>
            </a:r>
            <a:r>
              <a:rPr lang="en-US" sz="1600" b="1" i="1" dirty="0" err="1"/>
              <a:t>java.util.Collection</a:t>
            </a:r>
            <a:r>
              <a:rPr lang="en-US" sz="1600" b="1" dirty="0"/>
              <a:t> and it does not implement any of the normal semantics of </a:t>
            </a:r>
            <a:r>
              <a:rPr lang="en-US" sz="1600" b="1" i="1" dirty="0"/>
              <a:t>Collections</a:t>
            </a:r>
            <a:r>
              <a:rPr lang="en-US" sz="1600" b="1" dirty="0"/>
              <a:t> in Java.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It is more akin to a one-time </a:t>
            </a:r>
            <a:r>
              <a:rPr lang="en-US" sz="1600" i="1" dirty="0"/>
              <a:t>Iterator</a:t>
            </a:r>
            <a:r>
              <a:rPr lang="en-US" sz="1600" dirty="0"/>
              <a:t> in that it is derived from a </a:t>
            </a:r>
            <a:r>
              <a:rPr lang="en-US" sz="1600" i="1" dirty="0"/>
              <a:t>Collection</a:t>
            </a:r>
            <a:r>
              <a:rPr lang="en-US" sz="1600" dirty="0"/>
              <a:t> and is used to work through it, performing operations on each element that is seen.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19508066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Kotlin, all collection types already support these operations</a:t>
            </a:r>
            <a:r>
              <a:rPr lang="en-US" dirty="0"/>
              <a:t> without needing to convert them first. A conversion is only needed if the collection semantics are wrong – e.g., a </a:t>
            </a:r>
            <a:r>
              <a:rPr lang="en-US" i="1" dirty="0"/>
              <a:t>Set</a:t>
            </a:r>
            <a:r>
              <a:rPr lang="en-US" dirty="0"/>
              <a:t> has unique elements but is unordered.</a:t>
            </a:r>
          </a:p>
          <a:p>
            <a:endParaRPr lang="en-US" dirty="0"/>
          </a:p>
          <a:p>
            <a:r>
              <a:rPr lang="en-US" dirty="0"/>
              <a:t>One benefit of this is that there’s no need for an initial conversion from a </a:t>
            </a:r>
            <a:r>
              <a:rPr lang="en-US" i="1" dirty="0"/>
              <a:t>Collection</a:t>
            </a:r>
            <a:r>
              <a:rPr lang="en-US" dirty="0"/>
              <a:t> into a </a:t>
            </a:r>
            <a:r>
              <a:rPr lang="en-US" i="1" dirty="0"/>
              <a:t>Stream,</a:t>
            </a:r>
            <a:r>
              <a:rPr lang="en-US" dirty="0"/>
              <a:t> and no need for a final conversion from a </a:t>
            </a:r>
            <a:r>
              <a:rPr lang="en-US" i="1" dirty="0"/>
              <a:t>Stream</a:t>
            </a:r>
            <a:r>
              <a:rPr lang="en-US" dirty="0"/>
              <a:t> back into a collection – using the </a:t>
            </a:r>
            <a:r>
              <a:rPr lang="en-US" i="1" dirty="0"/>
              <a:t>collect()</a:t>
            </a:r>
            <a:r>
              <a:rPr lang="en-US" dirty="0"/>
              <a:t> calls.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5442725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Kotlin, the fact that these are all just normal collections means that this problem never arises. </a:t>
            </a:r>
          </a:p>
          <a:p>
            <a:endParaRPr lang="en-US" b="1" dirty="0"/>
          </a:p>
          <a:p>
            <a:r>
              <a:rPr lang="en-US" b="1" dirty="0"/>
              <a:t>Intermediate state can be assigned to variables and shared quickly</a:t>
            </a:r>
            <a:r>
              <a:rPr lang="en-US" dirty="0"/>
              <a:t>, and just works as we would expect.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2105720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400" b="1" dirty="0"/>
              <a:t>Tool-friendly - </a:t>
            </a:r>
            <a:r>
              <a:rPr lang="en-US" sz="1400" dirty="0"/>
              <a:t>Choose any Java IDE or build from the command line.</a:t>
            </a:r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9100781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1289899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5982077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8822026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2701401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HARD, don’t read!</a:t>
            </a:r>
          </a:p>
          <a:p>
            <a:endParaRPr lang="en-US" dirty="0"/>
          </a:p>
          <a:p>
            <a:r>
              <a:rPr lang="en-US" dirty="0"/>
              <a:t>Some of them have additional variations to work with as Kotlin has differences – there is </a:t>
            </a:r>
            <a:r>
              <a:rPr lang="en-US" i="1" dirty="0"/>
              <a:t>first()</a:t>
            </a:r>
            <a:r>
              <a:rPr lang="en-US" dirty="0"/>
              <a:t> and </a:t>
            </a:r>
            <a:r>
              <a:rPr lang="en-US" i="1" dirty="0" err="1"/>
              <a:t>firstOrNull</a:t>
            </a:r>
            <a:r>
              <a:rPr lang="en-US" i="1" dirty="0"/>
              <a:t>()</a:t>
            </a:r>
            <a:r>
              <a:rPr lang="en-US" dirty="0"/>
              <a:t>, where </a:t>
            </a:r>
            <a:r>
              <a:rPr lang="en-US" i="1" dirty="0"/>
              <a:t>first</a:t>
            </a:r>
            <a:r>
              <a:rPr lang="en-US" dirty="0"/>
              <a:t> throws if the collection is empty, but returns a non-nullable type otherwise.</a:t>
            </a:r>
          </a:p>
          <a:p>
            <a:endParaRPr lang="en-US" dirty="0"/>
          </a:p>
          <a:p>
            <a:r>
              <a:rPr lang="en-US" dirty="0"/>
              <a:t>The interesting case is </a:t>
            </a:r>
            <a:r>
              <a:rPr lang="en-US" i="1" dirty="0"/>
              <a:t>collect</a:t>
            </a:r>
            <a:r>
              <a:rPr lang="en-US" dirty="0"/>
              <a:t>. Java 8 uses this to be able to collect all </a:t>
            </a:r>
            <a:r>
              <a:rPr lang="en-US" i="1" dirty="0"/>
              <a:t>Stream</a:t>
            </a:r>
            <a:r>
              <a:rPr lang="en-US" dirty="0"/>
              <a:t> elements to some collection using a provided strategy.</a:t>
            </a:r>
          </a:p>
          <a:p>
            <a:endParaRPr lang="en-US" dirty="0"/>
          </a:p>
          <a:p>
            <a:r>
              <a:rPr lang="en-US" dirty="0"/>
              <a:t>This allows for an arbitrary </a:t>
            </a:r>
            <a:r>
              <a:rPr lang="en-US" i="1" dirty="0"/>
              <a:t>Collector</a:t>
            </a:r>
            <a:r>
              <a:rPr lang="en-US" dirty="0"/>
              <a:t> to be provided, which will be provided with every element in the collection and will produce an output of some kind. These are used from the </a:t>
            </a:r>
            <a:r>
              <a:rPr lang="en-US" i="1" dirty="0"/>
              <a:t>Collectors</a:t>
            </a:r>
            <a:r>
              <a:rPr lang="en-US" dirty="0"/>
              <a:t> helper class, but we can write our own if needed.</a:t>
            </a:r>
          </a:p>
          <a:p>
            <a:endParaRPr lang="en-US" dirty="0"/>
          </a:p>
          <a:p>
            <a:r>
              <a:rPr lang="en-US" b="1" dirty="0"/>
              <a:t>In Kotlin there are direct replacements for almost all of the standard collectors available directly as members on the collection object itself</a:t>
            </a:r>
            <a:r>
              <a:rPr lang="en-US" dirty="0"/>
              <a:t> – there is no need for an additional step with the collector being provided.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95533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zip()</a:t>
            </a:r>
            <a:r>
              <a:rPr lang="en-US" sz="1200" dirty="0"/>
              <a:t> and </a:t>
            </a:r>
            <a:r>
              <a:rPr lang="en-US" sz="1200" i="1" dirty="0"/>
              <a:t>unzip()</a:t>
            </a:r>
            <a:r>
              <a:rPr lang="en-US" sz="1200" dirty="0"/>
              <a:t> – are used to combine two collections into one sequence of pairs, and conversely to convert a collection of pairs into two collections</a:t>
            </a:r>
          </a:p>
          <a:p>
            <a:endParaRPr lang="en-US" sz="1200" dirty="0"/>
          </a:p>
          <a:p>
            <a:r>
              <a:rPr lang="en-US" sz="1200" i="1" dirty="0"/>
              <a:t>associate()</a:t>
            </a:r>
            <a:r>
              <a:rPr lang="en-US" sz="1200" dirty="0"/>
              <a:t> – is used for converting a collection into a map by providing a lambda to convert each entry in the collection into a key/value pair in the resulting map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44891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Like a tuple</a:t>
            </a:r>
          </a:p>
        </p:txBody>
      </p:sp>
    </p:spTree>
    <p:extLst>
      <p:ext uri="{BB962C8B-B14F-4D97-AF65-F5344CB8AC3E}">
        <p14:creationId xmlns:p14="http://schemas.microsoft.com/office/powerpoint/2010/main" val="35368179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0807538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5458387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0490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0489270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org.springframework.boot.web.servlet.support</a:t>
            </a:r>
            <a:endParaRPr lang="en-ZA" dirty="0"/>
          </a:p>
          <a:p>
            <a:r>
              <a:rPr lang="en-ZA" b="1" dirty="0"/>
              <a:t>Class </a:t>
            </a:r>
            <a:r>
              <a:rPr lang="en-ZA" b="1" dirty="0" err="1"/>
              <a:t>SpringBootServletInitializer</a:t>
            </a:r>
            <a:endParaRPr lang="en-ZA" b="1" dirty="0"/>
          </a:p>
          <a:p>
            <a:r>
              <a:rPr lang="en-ZA" dirty="0" err="1">
                <a:hlinkClick r:id="rId3" tooltip="class or interface in java.lang"/>
              </a:rPr>
              <a:t>java.lang.Object</a:t>
            </a:r>
            <a:endParaRPr lang="en-ZA" dirty="0"/>
          </a:p>
          <a:p>
            <a:pPr lvl="1"/>
            <a:r>
              <a:rPr lang="en-ZA" dirty="0"/>
              <a:t>org.springframework.boot.web.servlet.support.SpringBootServletInitializer</a:t>
            </a:r>
          </a:p>
          <a:p>
            <a:r>
              <a:rPr lang="en-ZA" dirty="0"/>
              <a:t>All Implemented Interfaces: </a:t>
            </a:r>
            <a:r>
              <a:rPr lang="en-ZA" dirty="0" err="1">
                <a:hlinkClick r:id="rId4" tooltip="class or interface in org.springframework.web"/>
              </a:rPr>
              <a:t>WebApplicationInitializer</a:t>
            </a:r>
            <a:r>
              <a:rPr lang="en-ZA" dirty="0"/>
              <a:t> Direct Known Subclasses: </a:t>
            </a:r>
            <a:r>
              <a:rPr lang="en-ZA" dirty="0" err="1">
                <a:hlinkClick r:id="rId5" tooltip="class in org.springframework.boot.cli.app"/>
              </a:rPr>
              <a:t>SpringApplicationWebApplicationInitializer</a:t>
            </a:r>
            <a:r>
              <a:rPr lang="en-ZA" dirty="0"/>
              <a:t> 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1939537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2788199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45681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661617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They are reserved keywords…</a:t>
            </a:r>
          </a:p>
        </p:txBody>
      </p:sp>
    </p:spTree>
    <p:extLst>
      <p:ext uri="{BB962C8B-B14F-4D97-AF65-F5344CB8AC3E}">
        <p14:creationId xmlns:p14="http://schemas.microsoft.com/office/powerpoint/2010/main" val="6173486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Most of the stream operations we are used to from Java 8 are directly usable in Kotlin on the standard Collection classes, with no need to convert to a </a:t>
            </a:r>
            <a:r>
              <a:rPr lang="en-US" sz="1400" i="1" dirty="0"/>
              <a:t>Stream</a:t>
            </a:r>
            <a:r>
              <a:rPr lang="en-US" sz="1400" dirty="0"/>
              <a:t> first.</a:t>
            </a:r>
          </a:p>
          <a:p>
            <a:endParaRPr lang="en-US" sz="1400" dirty="0"/>
          </a:p>
          <a:p>
            <a:r>
              <a:rPr lang="en-US" sz="1400" dirty="0"/>
              <a:t>In addition, Kotlin adds more flexibility to how this works, by adding more operations that can be used and more variation on the existing operations.</a:t>
            </a:r>
          </a:p>
          <a:p>
            <a:endParaRPr lang="en-US" sz="1400" dirty="0"/>
          </a:p>
          <a:p>
            <a:r>
              <a:rPr lang="en-US" sz="1400" dirty="0"/>
              <a:t>However, Kotlin is eager by default, not lazy. This can cause additional work to be performed if we are not careful about the collection types that are being used.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2430995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208690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242611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Virtual threads and co-routines</a:t>
            </a:r>
          </a:p>
        </p:txBody>
      </p:sp>
    </p:spTree>
    <p:extLst>
      <p:ext uri="{BB962C8B-B14F-4D97-AF65-F5344CB8AC3E}">
        <p14:creationId xmlns:p14="http://schemas.microsoft.com/office/powerpoint/2010/main" val="32996667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b="0" i="0" dirty="0">
                <a:solidFill>
                  <a:srgbClr val="19191C"/>
                </a:solidFill>
                <a:effectLst/>
                <a:latin typeface="JetBrains Sans"/>
              </a:rPr>
              <a:t>Kotlin lets you choose the version of JVM for execution. By default, the Kotlin/JVM compiler produces Java 8 compatible bytecode. If you want to make use of optimizations available in newer versions of Java, you can explicitly specify the target Java version from 9 to 19. Note that in this case the resulting bytecode might not run on lower versions. Starting with </a:t>
            </a:r>
            <a:r>
              <a:rPr lang="en-GB" sz="2000" b="0" i="0" u="none" strike="noStrike" dirty="0">
                <a:effectLst/>
                <a:latin typeface="JetBrains Sans"/>
                <a:hlinkClick r:id="rId3"/>
              </a:rPr>
              <a:t>Kotlin 1.5</a:t>
            </a:r>
            <a:r>
              <a:rPr lang="en-GB" sz="2000" b="0" i="0" dirty="0">
                <a:solidFill>
                  <a:srgbClr val="19191C"/>
                </a:solidFill>
                <a:effectLst/>
                <a:latin typeface="JetBrains Sans"/>
              </a:rPr>
              <a:t>, the compiler does not support producing bytecode compatible with Java versions below 8.</a:t>
            </a:r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24309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28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9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862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999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2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860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10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5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1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1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4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7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4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0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1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2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266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christoffsmith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eepsafe-engineering/kotlin-vs-java-compilation-speed-e6c174b39b5d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eepsafe-engineering/kotlin-vs-java-compilation-speed-e6c174b39b5d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etBrains/kotlin-benchmarks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4299EA87-A4A2-FC48-D3E5-F1E15EF751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413579"/>
            <a:ext cx="5670303" cy="405240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Ubuntu Medium"/>
                <a:cs typeface="Ubuntu Medium"/>
                <a:sym typeface="Ubuntu Medium"/>
              </a:rPr>
              <a:t>The Force is Strong with Kotlin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539" y="2818819"/>
            <a:ext cx="5398295" cy="4052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Ubuntu Medium"/>
                <a:cs typeface="Ubuntu Medium"/>
                <a:sym typeface="Ubuntu Medium"/>
              </a:rPr>
              <a:t>Presenter: Christoff Smith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AD2E0214-FCF2-777B-3AB2-07870EC9BF9B}"/>
              </a:ext>
            </a:extLst>
          </p:cNvPr>
          <p:cNvSpPr txBox="1"/>
          <p:nvPr/>
        </p:nvSpPr>
        <p:spPr>
          <a:xfrm>
            <a:off x="531539" y="3140968"/>
            <a:ext cx="3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Date: 27/06/2023</a:t>
            </a:r>
            <a:endParaRPr dirty="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4351" y="2142069"/>
            <a:ext cx="7598569" cy="6388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492896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3233515" y="1638013"/>
            <a:ext cx="1080120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53912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3300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472372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r>
              <a:rPr lang="en-ZA" dirty="0"/>
              <a:t>Slides and code available @</a:t>
            </a:r>
          </a:p>
          <a:p>
            <a:pPr>
              <a:buNone/>
            </a:pPr>
            <a:r>
              <a:rPr lang="en-ZA" dirty="0">
                <a:hlinkClick r:id="rId3"/>
              </a:rPr>
              <a:t>https://about.me/christoffsmith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FD783-0135-4830-AA54-B3E5A09CCB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8800"/>
            <a:ext cx="295275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1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19265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755576" y="3429000"/>
            <a:ext cx="504056" cy="6048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324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19265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1187624" y="4465915"/>
            <a:ext cx="936104" cy="10369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622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– </a:t>
            </a:r>
            <a:r>
              <a:rPr lang="en-ZA" dirty="0" err="1"/>
              <a:t>vars</a:t>
            </a:r>
            <a:r>
              <a:rPr lang="en-ZA" dirty="0"/>
              <a:t> and </a:t>
            </a:r>
            <a:r>
              <a:rPr lang="en-ZA" dirty="0" err="1"/>
              <a:t>vals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51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r>
              <a:rPr lang="en-ZA" b="1" u="sng" dirty="0"/>
              <a:t>Notes:</a:t>
            </a:r>
          </a:p>
          <a:p>
            <a:r>
              <a:rPr lang="en-ZA" dirty="0"/>
              <a:t>Good practise to use </a:t>
            </a:r>
            <a:r>
              <a:rPr lang="en-ZA" dirty="0" err="1"/>
              <a:t>val</a:t>
            </a:r>
            <a:r>
              <a:rPr lang="en-ZA" dirty="0"/>
              <a:t> for finals.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F484-4387-4D25-A5D1-7B85FF4E96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75174"/>
            <a:ext cx="8229600" cy="3842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827584" y="1873627"/>
            <a:ext cx="4104456" cy="8640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23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– </a:t>
            </a:r>
            <a:r>
              <a:rPr lang="en-ZA" dirty="0" err="1"/>
              <a:t>vars</a:t>
            </a:r>
            <a:r>
              <a:rPr lang="en-ZA" dirty="0"/>
              <a:t> and </a:t>
            </a:r>
            <a:r>
              <a:rPr lang="en-ZA" dirty="0" err="1"/>
              <a:t>vals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51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r>
              <a:rPr lang="en-ZA" b="1" u="sng" dirty="0"/>
              <a:t>Notes:</a:t>
            </a:r>
          </a:p>
          <a:p>
            <a:r>
              <a:rPr lang="en-ZA" dirty="0"/>
              <a:t>Good practise to use </a:t>
            </a:r>
            <a:r>
              <a:rPr lang="en-ZA" dirty="0" err="1"/>
              <a:t>val</a:t>
            </a:r>
            <a:r>
              <a:rPr lang="en-ZA" dirty="0"/>
              <a:t> for finals.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F484-4387-4D25-A5D1-7B85FF4E96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75174"/>
            <a:ext cx="8229600" cy="3842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827584" y="2737723"/>
            <a:ext cx="5544616" cy="22466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944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Expressions vs. Statements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Expressions: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B1644-D7DE-4280-A899-958129BD31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04864"/>
            <a:ext cx="8219255" cy="39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Expressions vs. Statements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Statements: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93BE1-A1D3-4DF7-B94C-FDD6B134BC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76872"/>
            <a:ext cx="8219256" cy="32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NULLS ARE BAD! NULLS ARE DANGEROUS!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060848"/>
            <a:ext cx="8229600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2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Inventor apologises…, for a “billion dollar mistake”!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960037"/>
            <a:ext cx="8229600" cy="40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9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2420888"/>
            <a:ext cx="4176464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5D35A67B-D82E-845B-CC0F-64C6CB641F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6872"/>
            <a:ext cx="7772400" cy="376147"/>
          </a:xfrm>
        </p:spPr>
        <p:txBody>
          <a:bodyPr>
            <a:normAutofit fontScale="90000"/>
          </a:bodyPr>
          <a:lstStyle/>
          <a:p>
            <a:r>
              <a:rPr lang="en-Z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About me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699391"/>
            <a:ext cx="813690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 Developer and Scrum Master @ Team </a:t>
            </a:r>
            <a:r>
              <a:rPr kumimoji="0" lang="en-US" altLang="en-US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Wonen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Aankoop</a:t>
            </a:r>
            <a:endParaRPr kumimoji="0" lang="en-US" altLang="en-US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17 years of Java experience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Primar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ily in the Banking sector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Standard Bank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ABSA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FNB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 Unicode MS"/>
              </a:rPr>
              <a:t>ING</a:t>
            </a:r>
            <a:endParaRPr lang="en-US" altLang="en-US" sz="2400" dirty="0">
              <a:solidFill>
                <a:schemeClr val="tx1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4952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(4)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3501008"/>
            <a:ext cx="4176464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(5)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4509120"/>
            <a:ext cx="7488832" cy="12097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(6)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2492896"/>
            <a:ext cx="2592288" cy="8640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3284984"/>
            <a:ext cx="3168352" cy="5184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(8)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3789040"/>
            <a:ext cx="5760640" cy="1728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Best features of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C707D-43AB-4261-9A8A-AF9184F4D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20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00DB55-7C7F-41A1-B54E-FBE6CC13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BE3C32-7663-4B87-BC17-B73D7A41DB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916832"/>
            <a:ext cx="3592882" cy="38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1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(1)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539552" y="285293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41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(2)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539552" y="306896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8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(3)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971600" y="3284984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4C7F833E-D8E1-49DA-2868-5A8DBB4712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A brief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Statically typed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1750" dirty="0"/>
              <a:t>Portable to any operating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52056" cy="9785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100% interoperable with Java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Enterprise ready since 2015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Developed by </a:t>
            </a:r>
            <a:r>
              <a:rPr lang="en-ZA" dirty="0" err="1"/>
              <a:t>JetBrains</a:t>
            </a:r>
            <a:endParaRPr lang="en-Z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82468" y="1634479"/>
            <a:ext cx="1386707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Runs everywhere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6" y="4224871"/>
            <a:ext cx="1043362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3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E23C37-280B-467B-9D0F-FC38E71D0742}"/>
              </a:ext>
            </a:extLst>
          </p:cNvPr>
          <p:cNvSpPr txBox="1"/>
          <p:nvPr/>
        </p:nvSpPr>
        <p:spPr>
          <a:xfrm>
            <a:off x="6930937" y="1634480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Type checking at compile time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CECD9-8F96-496C-AFE1-0A2995B64566}"/>
              </a:ext>
            </a:extLst>
          </p:cNvPr>
          <p:cNvSpPr txBox="1"/>
          <p:nvPr/>
        </p:nvSpPr>
        <p:spPr>
          <a:xfrm>
            <a:off x="6925513" y="4518487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Mix Java &amp; </a:t>
            </a:r>
            <a:r>
              <a:rPr lang="en-ZA" sz="1600" dirty="0" err="1"/>
              <a:t>Kotlin</a:t>
            </a:r>
            <a:r>
              <a:rPr lang="en-ZA" sz="1600" dirty="0"/>
              <a:t> libraries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D15614-43A7-45B3-8305-9C0DADF14D22}"/>
              </a:ext>
            </a:extLst>
          </p:cNvPr>
          <p:cNvCxnSpPr>
            <a:stCxn id="7" idx="3"/>
            <a:endCxn id="45" idx="1"/>
          </p:cNvCxnSpPr>
          <p:nvPr/>
        </p:nvCxnSpPr>
        <p:spPr>
          <a:xfrm flipV="1">
            <a:off x="6484202" y="1926868"/>
            <a:ext cx="446735" cy="5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F197B3-E82E-469E-98D5-855DE0466D79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 flipV="1">
            <a:off x="6524090" y="4810875"/>
            <a:ext cx="401423" cy="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78BDBDC-EB3C-42B7-90CC-A74EB1ED54BC}"/>
              </a:ext>
            </a:extLst>
          </p:cNvPr>
          <p:cNvSpPr txBox="1"/>
          <p:nvPr/>
        </p:nvSpPr>
        <p:spPr>
          <a:xfrm>
            <a:off x="469919" y="1629253"/>
            <a:ext cx="179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Browser &amp;</a:t>
            </a:r>
          </a:p>
          <a:p>
            <a:r>
              <a:rPr lang="en-ZA" sz="1600" dirty="0"/>
              <a:t>Natively on devices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2234F2-39D8-477E-BE13-1B0466CA6D0F}"/>
              </a:ext>
            </a:extLst>
          </p:cNvPr>
          <p:cNvCxnSpPr>
            <a:cxnSpLocks/>
            <a:stCxn id="12" idx="1"/>
            <a:endCxn id="64" idx="3"/>
          </p:cNvCxnSpPr>
          <p:nvPr/>
        </p:nvCxnSpPr>
        <p:spPr>
          <a:xfrm flipH="1" flipV="1">
            <a:off x="2262458" y="1921641"/>
            <a:ext cx="520010" cy="5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5" grpId="0"/>
      <p:bldP spid="55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(4)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971600" y="350100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976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429309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20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(6)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458112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2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(7)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501317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0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(8)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>
            <a:cxnSpLocks/>
          </p:cNvCxnSpPr>
          <p:nvPr/>
        </p:nvCxnSpPr>
        <p:spPr>
          <a:xfrm flipH="1" flipV="1">
            <a:off x="6732240" y="5157192"/>
            <a:ext cx="72008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39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(9)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426591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 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 is less than 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marks the spot"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x)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3D599-768C-43AF-A7B1-D881B9928AC1}"/>
              </a:ext>
            </a:extLst>
          </p:cNvPr>
          <p:cNvCxnSpPr/>
          <p:nvPr/>
        </p:nvCxnSpPr>
        <p:spPr>
          <a:xfrm>
            <a:off x="827584" y="393305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35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(10)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426591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 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 is less than 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marks the spot"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x)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3D599-768C-43AF-A7B1-D881B9928AC1}"/>
              </a:ext>
            </a:extLst>
          </p:cNvPr>
          <p:cNvCxnSpPr/>
          <p:nvPr/>
        </p:nvCxnSpPr>
        <p:spPr>
          <a:xfrm>
            <a:off x="827584" y="414908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4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C17C8-04E5-4339-A987-9E516600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72" y="1916832"/>
            <a:ext cx="2336401" cy="4096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66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(1)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ABC1C00-0A90-4DF5-9B01-839022729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41177"/>
            <a:ext cx="7917552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"Theo"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Optional&lt;List&lt;String&gt;&gt;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ofNullable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.isPresent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6F071-849C-450B-8330-5195CB3B0728}"/>
              </a:ext>
            </a:extLst>
          </p:cNvPr>
          <p:cNvSpPr/>
          <p:nvPr/>
        </p:nvSpPr>
        <p:spPr>
          <a:xfrm>
            <a:off x="539552" y="2276873"/>
            <a:ext cx="4032448" cy="12961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1820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(2)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ABC1C00-0A90-4DF5-9B01-839022729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41177"/>
            <a:ext cx="6628738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"Theo"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Optional&lt;List&lt;String&gt;&gt;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ofNullable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.isPresent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6F071-849C-450B-8330-5195CB3B0728}"/>
              </a:ext>
            </a:extLst>
          </p:cNvPr>
          <p:cNvSpPr/>
          <p:nvPr/>
        </p:nvSpPr>
        <p:spPr>
          <a:xfrm>
            <a:off x="467544" y="3717032"/>
            <a:ext cx="6552728" cy="11089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308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BDCE88FB-00AF-D644-146A-2892FABEB3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2A45-A580-4B4B-B167-045EC7354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9341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7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(3)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34D9B8-C722-41E1-8D79-F61C5A7143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2264345"/>
            <a:ext cx="759534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MutableList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//throws Exception in thread "main"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kotlin.KotlinNullPointerException</a:t>
            </a:r>
            <a:endParaRPr lang="en-US" alt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!!.add(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“Christoff"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2378D-F42F-460A-BA07-2DF4451F6601}"/>
              </a:ext>
            </a:extLst>
          </p:cNvPr>
          <p:cNvSpPr/>
          <p:nvPr/>
        </p:nvSpPr>
        <p:spPr>
          <a:xfrm>
            <a:off x="539552" y="2636912"/>
            <a:ext cx="496855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982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(4)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34D9B8-C722-41E1-8D79-F61C5A7143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2264345"/>
            <a:ext cx="759534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MutableList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//throws Exception in thread "main"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kotlin.KotlinNullPointerException</a:t>
            </a:r>
            <a:endParaRPr lang="en-US" alt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!!.add(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“Christoff"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2378D-F42F-460A-BA07-2DF4451F6601}"/>
              </a:ext>
            </a:extLst>
          </p:cNvPr>
          <p:cNvSpPr/>
          <p:nvPr/>
        </p:nvSpPr>
        <p:spPr>
          <a:xfrm>
            <a:off x="539552" y="3947459"/>
            <a:ext cx="7488832" cy="5616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8887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A9D27B-01B4-4FC1-AAFC-04656C9E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6" y="2198370"/>
            <a:ext cx="6810375" cy="2377440"/>
          </a:xfrm>
        </p:spPr>
      </p:pic>
    </p:spTree>
    <p:extLst>
      <p:ext uri="{BB962C8B-B14F-4D97-AF65-F5344CB8AC3E}">
        <p14:creationId xmlns:p14="http://schemas.microsoft.com/office/powerpoint/2010/main" val="77645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(1)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755576" y="285293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0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(2)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1331640" y="342900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76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(3)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1331640" y="3717032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74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52B51BE-00AD-425F-8419-2D397041E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2141538"/>
            <a:ext cx="7299324" cy="3649662"/>
          </a:xfrm>
        </p:spPr>
      </p:pic>
    </p:spTree>
    <p:extLst>
      <p:ext uri="{BB962C8B-B14F-4D97-AF65-F5344CB8AC3E}">
        <p14:creationId xmlns:p14="http://schemas.microsoft.com/office/powerpoint/2010/main" val="3463060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(1)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94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(2)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899592" y="2276872"/>
            <a:ext cx="5544616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4243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(3)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755576" y="3356992"/>
            <a:ext cx="5544616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299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34DED-D3B5-485B-BE02-6E22268F8E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36" y="2003242"/>
            <a:ext cx="3744416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(4)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755576" y="4581128"/>
            <a:ext cx="5544616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5731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Arguments</a:t>
            </a:r>
          </a:p>
        </p:txBody>
      </p:sp>
      <p:pic>
        <p:nvPicPr>
          <p:cNvPr id="6" name="WhatsApp Video 2018-07-04 at 11.30.26">
            <a:hlinkClick r:id="" action="ppaction://media"/>
            <a:extLst>
              <a:ext uri="{FF2B5EF4-FFF2-40B4-BE49-F238E27FC236}">
                <a16:creationId xmlns:a16="http://schemas.microsoft.com/office/drawing/2014/main" id="{B3BC9F27-FF10-4B03-8F26-527A801122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825625" y="1773238"/>
            <a:ext cx="5513388" cy="4135437"/>
          </a:xfrm>
        </p:spPr>
      </p:pic>
    </p:spTree>
    <p:extLst>
      <p:ext uri="{BB962C8B-B14F-4D97-AF65-F5344CB8AC3E}">
        <p14:creationId xmlns:p14="http://schemas.microsoft.com/office/powerpoint/2010/main" val="33109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(1)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539552" y="1844824"/>
            <a:ext cx="8208912" cy="14401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903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(1)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084168" y="1844824"/>
            <a:ext cx="2520280" cy="5184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903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(2)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3560546"/>
            <a:ext cx="7776864" cy="2284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941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(3)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3805374"/>
            <a:ext cx="7776864" cy="4157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054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(4)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4149080"/>
            <a:ext cx="7776864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1594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C82862-DED2-4141-A10D-75BC60B7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2637692" cy="4526280"/>
          </a:xfrm>
        </p:spPr>
      </p:pic>
    </p:spTree>
    <p:extLst>
      <p:ext uri="{BB962C8B-B14F-4D97-AF65-F5344CB8AC3E}">
        <p14:creationId xmlns:p14="http://schemas.microsoft.com/office/powerpoint/2010/main" val="1940946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(1)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2233667"/>
            <a:ext cx="5984331" cy="691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92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(2)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212976"/>
            <a:ext cx="5984331" cy="2016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514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2EE19-D584-4077-B007-C119EA865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2"/>
            <a:ext cx="8219256" cy="44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0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(3)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414599"/>
            <a:ext cx="5984331" cy="2304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427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(4)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601819"/>
            <a:ext cx="5984331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67D77-6958-4E11-91FC-C2365DA315D4}"/>
              </a:ext>
            </a:extLst>
          </p:cNvPr>
          <p:cNvSpPr txBox="1"/>
          <p:nvPr/>
        </p:nvSpPr>
        <p:spPr>
          <a:xfrm>
            <a:off x="6588224" y="351541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*Deconstruction</a:t>
            </a:r>
          </a:p>
        </p:txBody>
      </p:sp>
    </p:spTree>
    <p:extLst>
      <p:ext uri="{BB962C8B-B14F-4D97-AF65-F5344CB8AC3E}">
        <p14:creationId xmlns:p14="http://schemas.microsoft.com/office/powerpoint/2010/main" val="233903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4451514"/>
            <a:ext cx="5984331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3027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F9602D9-E74C-4AC9-B6D7-0A6ACCFB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700808"/>
            <a:ext cx="3019639" cy="4526280"/>
          </a:xfrm>
        </p:spPr>
      </p:pic>
    </p:spTree>
    <p:extLst>
      <p:ext uri="{BB962C8B-B14F-4D97-AF65-F5344CB8AC3E}">
        <p14:creationId xmlns:p14="http://schemas.microsoft.com/office/powerpoint/2010/main" val="1571007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755576" y="1988840"/>
            <a:ext cx="3826768" cy="7060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162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827584" y="2996952"/>
            <a:ext cx="4258816" cy="7060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5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457200" y="3717032"/>
            <a:ext cx="6419056" cy="2448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5120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601216" y="3947458"/>
            <a:ext cx="6419056" cy="2016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8904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683568" y="4149080"/>
            <a:ext cx="6419056" cy="7776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3119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pic>
        <p:nvPicPr>
          <p:cNvPr id="6" name="WhatsApp Video 2018-07-06 at 16.38.42">
            <a:hlinkClick r:id="" action="ppaction://media"/>
            <a:extLst>
              <a:ext uri="{FF2B5EF4-FFF2-40B4-BE49-F238E27FC236}">
                <a16:creationId xmlns:a16="http://schemas.microsoft.com/office/drawing/2014/main" id="{87CD264D-A3F2-4F64-93D9-259717BD37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059113" y="2784475"/>
            <a:ext cx="3143250" cy="2357438"/>
          </a:xfrm>
        </p:spPr>
      </p:pic>
    </p:spTree>
    <p:extLst>
      <p:ext uri="{BB962C8B-B14F-4D97-AF65-F5344CB8AC3E}">
        <p14:creationId xmlns:p14="http://schemas.microsoft.com/office/powerpoint/2010/main" val="124122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99EDB-566A-4DC9-8820-6614F754E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912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2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67544" y="1988840"/>
            <a:ext cx="3970784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4049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57200" y="2478494"/>
            <a:ext cx="5122912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4120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57200" y="3573016"/>
            <a:ext cx="5266928" cy="15121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137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Streams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1E1FA9-3082-4D7F-ADC8-4A34DABE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28800"/>
            <a:ext cx="3771900" cy="4526280"/>
          </a:xfrm>
        </p:spPr>
      </p:pic>
    </p:spTree>
    <p:extLst>
      <p:ext uri="{BB962C8B-B14F-4D97-AF65-F5344CB8AC3E}">
        <p14:creationId xmlns:p14="http://schemas.microsoft.com/office/powerpoint/2010/main" val="2456973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Java Streams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371791"/>
            <a:ext cx="813690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someList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.stream()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.map() // some operations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.collect(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Collectors.toList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());</a:t>
            </a: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755576" y="3356992"/>
            <a:ext cx="1800200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2123728" y="4365104"/>
            <a:ext cx="3168352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33905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Kotlin Streams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864233"/>
            <a:ext cx="81369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someList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.map()</a:t>
            </a: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1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Java Streams - continued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926063"/>
            <a:ext cx="81369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Stream&lt;Integer&gt;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integers.stream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();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someIntegers.forEach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(...);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someIntegers.forEach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(...);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53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357301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378904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(3)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4077072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A1F1-4B49-42DB-8EA8-C626B26A8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341"/>
            <a:ext cx="82399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4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Stream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797822"/>
            <a:ext cx="8136904" cy="11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dirty="0"/>
              <a:t>In Java, </a:t>
            </a:r>
            <a:r>
              <a:rPr lang="en-US" i="1" dirty="0"/>
              <a:t>Stream</a:t>
            </a:r>
            <a:r>
              <a:rPr lang="en-US" dirty="0"/>
              <a:t> operations are broken down into two categories:</a:t>
            </a:r>
          </a:p>
          <a:p>
            <a:r>
              <a:rPr lang="en-US" dirty="0"/>
              <a:t>intermediate and</a:t>
            </a:r>
          </a:p>
          <a:p>
            <a:r>
              <a:rPr lang="en-US" dirty="0"/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3517150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233564"/>
            <a:ext cx="813690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Still the same: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/>
              <a:t>filter()</a:t>
            </a:r>
            <a:r>
              <a:rPr lang="en-US" dirty="0"/>
              <a:t>, </a:t>
            </a:r>
            <a:r>
              <a:rPr lang="en-US" i="1" dirty="0"/>
              <a:t>map()</a:t>
            </a:r>
            <a:r>
              <a:rPr lang="en-US" dirty="0"/>
              <a:t>, </a:t>
            </a:r>
            <a:r>
              <a:rPr lang="en-US" i="1" dirty="0" err="1"/>
              <a:t>flatMap</a:t>
            </a:r>
            <a:r>
              <a:rPr lang="en-US" i="1" dirty="0"/>
              <a:t>()</a:t>
            </a:r>
            <a:r>
              <a:rPr lang="en-US" dirty="0"/>
              <a:t>, </a:t>
            </a:r>
            <a:r>
              <a:rPr lang="en-US" i="1" dirty="0"/>
              <a:t>distinct()</a:t>
            </a:r>
            <a:r>
              <a:rPr lang="en-US" dirty="0"/>
              <a:t> and </a:t>
            </a:r>
            <a:r>
              <a:rPr lang="en-US" i="1" dirty="0"/>
              <a:t>sorted()</a:t>
            </a:r>
            <a:r>
              <a:rPr 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Renamed: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/>
              <a:t>limit()</a:t>
            </a:r>
            <a:r>
              <a:rPr lang="en-US" dirty="0"/>
              <a:t> is now </a:t>
            </a:r>
            <a:r>
              <a:rPr lang="en-US" i="1" dirty="0"/>
              <a:t>take()</a:t>
            </a:r>
            <a:r>
              <a:rPr lang="en-US" dirty="0"/>
              <a:t>, and </a:t>
            </a:r>
            <a:r>
              <a:rPr lang="en-US" i="1" dirty="0"/>
              <a:t>skip()</a:t>
            </a:r>
            <a:r>
              <a:rPr lang="en-US" dirty="0"/>
              <a:t> is now </a:t>
            </a:r>
            <a:r>
              <a:rPr lang="en-US" i="1" dirty="0"/>
              <a:t>drop()</a:t>
            </a: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Additional: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 err="1"/>
              <a:t>filterNotNull</a:t>
            </a:r>
            <a:r>
              <a:rPr lang="en-US" i="1" dirty="0"/>
              <a:t>(), </a:t>
            </a:r>
            <a:r>
              <a:rPr lang="en-US" i="1" dirty="0" err="1"/>
              <a:t>filterIsInstance</a:t>
            </a:r>
            <a:r>
              <a:rPr lang="en-US" i="1" dirty="0"/>
              <a:t>(), </a:t>
            </a:r>
            <a:r>
              <a:rPr lang="en-US" i="1" dirty="0" err="1"/>
              <a:t>filterNot</a:t>
            </a:r>
            <a:r>
              <a:rPr lang="en-US" i="1" dirty="0"/>
              <a:t>() and </a:t>
            </a:r>
            <a:r>
              <a:rPr lang="en-US" i="1" dirty="0" err="1"/>
              <a:t>filterIndexed</a:t>
            </a:r>
            <a:r>
              <a:rPr lang="en-US" i="1" dirty="0"/>
              <a:t>()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672635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649062"/>
            <a:ext cx="81369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oddSquared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%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2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==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1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// 1, 3, 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// 1, 9, 25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.drop(1) // 9, 25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.take(1) // 9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8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418230"/>
            <a:ext cx="81369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letters =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("This", "Is", "An", "Example")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flatMap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 { w -&gt;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w.toCharArray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() } // Produces a List&lt;Char&gt;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.filter { c -&gt;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Character.isUpperCase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(c) }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In Java, the second line would need to be wrapped in </a:t>
            </a:r>
            <a:r>
              <a:rPr lang="en-US" sz="2000" i="1" dirty="0" err="1"/>
              <a:t>Arrays.toStream</a:t>
            </a:r>
            <a:r>
              <a:rPr lang="en-US" sz="2000" i="1" dirty="0"/>
              <a:t>()</a:t>
            </a:r>
            <a:r>
              <a:rPr lang="en-US" sz="2000" dirty="0"/>
              <a:t> for this to work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26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Terminal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97629"/>
            <a:ext cx="8136904" cy="25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dirty="0"/>
              <a:t>A couple of them do have different names:</a:t>
            </a:r>
          </a:p>
          <a:p>
            <a:r>
              <a:rPr lang="en-US" sz="2000" i="1" dirty="0" err="1"/>
              <a:t>anyMatch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any()</a:t>
            </a:r>
            <a:endParaRPr lang="en-US" sz="2000" dirty="0"/>
          </a:p>
          <a:p>
            <a:r>
              <a:rPr lang="en-US" sz="2000" i="1" dirty="0" err="1"/>
              <a:t>allMatch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all()</a:t>
            </a:r>
            <a:endParaRPr lang="en-US" sz="2000" dirty="0"/>
          </a:p>
          <a:p>
            <a:r>
              <a:rPr lang="en-US" sz="2000" i="1" dirty="0" err="1"/>
              <a:t>noneMatch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none()</a:t>
            </a:r>
          </a:p>
          <a:p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collect() stays collect()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842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969662"/>
            <a:ext cx="8136904" cy="83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/>
              <a:t>zip()</a:t>
            </a:r>
            <a:r>
              <a:rPr lang="en-US" sz="2000" dirty="0"/>
              <a:t> and </a:t>
            </a:r>
            <a:r>
              <a:rPr lang="en-US" sz="2000" i="1" dirty="0"/>
              <a:t>unzip()</a:t>
            </a:r>
            <a:r>
              <a:rPr lang="en-US" sz="2000" dirty="0"/>
              <a:t> </a:t>
            </a:r>
          </a:p>
          <a:p>
            <a:r>
              <a:rPr lang="en-US" sz="2000" i="1" dirty="0"/>
              <a:t>associate()</a:t>
            </a:r>
          </a:p>
        </p:txBody>
      </p:sp>
    </p:spTree>
    <p:extLst>
      <p:ext uri="{BB962C8B-B14F-4D97-AF65-F5344CB8AC3E}">
        <p14:creationId xmlns:p14="http://schemas.microsoft.com/office/powerpoint/2010/main" val="633843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82216"/>
            <a:ext cx="8136904" cy="2811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i="1" dirty="0"/>
              <a:t>For example:</a:t>
            </a:r>
          </a:p>
          <a:p>
            <a:pPr marL="0" indent="0">
              <a:buNone/>
            </a:pPr>
            <a:endParaRPr lang="en-US" sz="2000" i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numbers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(1, 2, 3)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words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("one", "two", "three")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numbers.zip(words)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This produces a </a:t>
            </a:r>
            <a:r>
              <a:rPr lang="en-US" sz="2000" i="1" dirty="0"/>
              <a:t>List&lt;Pair&lt;</a:t>
            </a:r>
            <a:r>
              <a:rPr lang="en-US" sz="2000" i="1" dirty="0" err="1"/>
              <a:t>Int</a:t>
            </a:r>
            <a:r>
              <a:rPr lang="en-US" sz="2000" i="1" dirty="0"/>
              <a:t>, String&gt;&gt;</a:t>
            </a:r>
            <a:r>
              <a:rPr lang="en-US" sz="2000" dirty="0"/>
              <a:t>, with values </a:t>
            </a:r>
            <a:r>
              <a:rPr lang="en-US" sz="2000" i="1" dirty="0"/>
              <a:t>1 to “one”, 2 to “two” </a:t>
            </a:r>
            <a:r>
              <a:rPr lang="en-US" sz="2000" dirty="0"/>
              <a:t>and </a:t>
            </a:r>
            <a:r>
              <a:rPr lang="en-US" sz="2000" i="1" dirty="0"/>
              <a:t>3 to “three”</a:t>
            </a:r>
            <a:r>
              <a:rPr lang="en-US" sz="2000" dirty="0"/>
              <a:t>.</a:t>
            </a: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421085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264345"/>
            <a:ext cx="813690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And: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squares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(1, 2, 3, 4, 5)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.associate { n -&gt; n to n * n }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Arial Unicode MS"/>
              </a:rPr>
              <a:t>This produces a Map&lt;</a:t>
            </a:r>
            <a:r>
              <a:rPr lang="en-US" sz="2000" dirty="0" err="1">
                <a:solidFill>
                  <a:schemeClr val="tx1"/>
                </a:solidFill>
                <a:latin typeface="Arial Unicode MS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 Unicode MS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 Unicode MS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 Unicode MS"/>
              </a:rPr>
              <a:t>&gt;, where the keys are the numbers 1 to 5, and the values are the squares of those values.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12481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Is Kotlin Production 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41549-3441-4708-9631-3F2913A51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4824"/>
            <a:ext cx="4762500" cy="3806190"/>
          </a:xfrm>
        </p:spPr>
      </p:pic>
    </p:spTree>
    <p:extLst>
      <p:ext uri="{BB962C8B-B14F-4D97-AF65-F5344CB8AC3E}">
        <p14:creationId xmlns:p14="http://schemas.microsoft.com/office/powerpoint/2010/main" val="3201439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good code?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802680"/>
            <a:ext cx="813690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So many terms to consider, like DRY, KISS, YAGNI, High-Cohesion-Low-Coupling, SOLID and Domain-driven design.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i="1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Good code is code which is: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understand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change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Works right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i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Code is like a joke. If you have to explain it, then it's a bad joke.</a:t>
            </a:r>
          </a:p>
        </p:txBody>
      </p:sp>
    </p:spTree>
    <p:extLst>
      <p:ext uri="{BB962C8B-B14F-4D97-AF65-F5344CB8AC3E}">
        <p14:creationId xmlns:p14="http://schemas.microsoft.com/office/powerpoint/2010/main" val="316116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Some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73359-DE7D-4FB2-9EEF-1AAD462FA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8414"/>
            <a:ext cx="6858000" cy="4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315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Let us investigate by…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18016"/>
            <a:ext cx="813690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/>
                </a:solidFill>
                <a:latin typeface="Arial Unicode MS"/>
              </a:rPr>
              <a:t>Seeing if Kotlin is truly Enterprise Production ready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1"/>
                </a:solidFill>
                <a:latin typeface="Arial Unicode MS"/>
              </a:rPr>
              <a:t>Comparing like for like with a real world application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1"/>
                </a:solidFill>
                <a:latin typeface="Arial Unicode MS"/>
              </a:rPr>
              <a:t>Following good coding practices and standards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5272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NOW show us some code…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6F794A-AEE0-4C0B-A290-E48CA57A3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00808"/>
            <a:ext cx="2817137" cy="4526280"/>
          </a:xfrm>
        </p:spPr>
      </p:pic>
    </p:spTree>
    <p:extLst>
      <p:ext uri="{BB962C8B-B14F-4D97-AF65-F5344CB8AC3E}">
        <p14:creationId xmlns:p14="http://schemas.microsoft.com/office/powerpoint/2010/main" val="26218368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18017"/>
            <a:ext cx="813690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ZA" sz="32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ZA" sz="3200" dirty="0"/>
              <a:t>mock-maker-inline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2AEAD-564E-4B03-9C1D-80B137A05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621030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1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48794"/>
            <a:ext cx="813690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/>
              <a:t>org.mockito.exceptions.base.MockitoException</a:t>
            </a:r>
            <a:r>
              <a:rPr lang="en-US" sz="2000" dirty="0"/>
              <a:t>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Cannot mock/spy class </a:t>
            </a:r>
            <a:r>
              <a:rPr lang="en-US" sz="2000" dirty="0" err="1"/>
              <a:t>za.co.ioagentsmith.game.kalaha.model.Player</a:t>
            </a:r>
            <a:endParaRPr lang="en-US" sz="20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Mockito cannot mock/spy because 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 - final class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at za.co.ioagentsmith.game.kalaha.service.GameServiceTest.testSetup(GameServiceTest.kt:25)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at </a:t>
            </a:r>
            <a:r>
              <a:rPr lang="en-US" sz="2000" dirty="0" err="1"/>
              <a:t>java.base</a:t>
            </a:r>
            <a:r>
              <a:rPr lang="en-US" sz="2000" dirty="0"/>
              <a:t>/jdk.internal.reflect.NativeMethodAccessorImpl.invoke0(Native Method)</a:t>
            </a:r>
          </a:p>
        </p:txBody>
      </p:sp>
    </p:spTree>
    <p:extLst>
      <p:ext uri="{BB962C8B-B14F-4D97-AF65-F5344CB8AC3E}">
        <p14:creationId xmlns:p14="http://schemas.microsoft.com/office/powerpoint/2010/main" val="1377781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(3)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726013"/>
            <a:ext cx="813690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/>
              <a:t>`when`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/>
              <a:t>`is`</a:t>
            </a:r>
          </a:p>
        </p:txBody>
      </p:sp>
    </p:spTree>
    <p:extLst>
      <p:ext uri="{BB962C8B-B14F-4D97-AF65-F5344CB8AC3E}">
        <p14:creationId xmlns:p14="http://schemas.microsoft.com/office/powerpoint/2010/main" val="6782107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Enterprise journey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Enterprise</a:t>
            </a:r>
          </a:p>
          <a:p>
            <a:pPr algn="ctr"/>
            <a:r>
              <a:rPr lang="en-ZA" sz="2000" dirty="0"/>
              <a:t>Kotlin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Spring Boot 3 ready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Junit 5 ready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12168" cy="97853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Mockito ready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Streams are Collections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Eager vs. Lazy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66379" y="1634479"/>
            <a:ext cx="1402796" cy="6912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Spring 6 ready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8" y="4224871"/>
            <a:ext cx="1043360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4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46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7D4ED3-C85B-4694-8DF1-888EB5FF4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21" y="2141538"/>
            <a:ext cx="4164357" cy="3649662"/>
          </a:xfrm>
        </p:spPr>
      </p:pic>
    </p:spTree>
    <p:extLst>
      <p:ext uri="{BB962C8B-B14F-4D97-AF65-F5344CB8AC3E}">
        <p14:creationId xmlns:p14="http://schemas.microsoft.com/office/powerpoint/2010/main" val="998702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879353"/>
            <a:ext cx="813690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hlinkClick r:id="rId3"/>
              </a:rPr>
              <a:t>https://medium.com/keepsafe-engineering/kotlin-vs-java-compilation-speed-e6c174b39b5d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ED0FA-2E09-4AD2-B637-1CCA5AABD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696744" cy="38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8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079412"/>
            <a:ext cx="8136904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u="sng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u="sng" dirty="0"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u="sng" dirty="0">
                <a:solidFill>
                  <a:schemeClr val="tx1"/>
                </a:solidFill>
                <a:latin typeface="Arial Unicode MS"/>
              </a:rPr>
              <a:t>Compile time: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Java still winning the compile wars…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even with </a:t>
            </a:r>
            <a:r>
              <a:rPr lang="en-US" altLang="en-US" sz="1800" dirty="0" err="1">
                <a:solidFill>
                  <a:schemeClr val="tx1"/>
                </a:solidFill>
                <a:latin typeface="Arial Unicode MS"/>
              </a:rPr>
              <a:t>gradle</a:t>
            </a: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 daemons…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and incremental builds, but just…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u="sng" dirty="0">
                <a:solidFill>
                  <a:schemeClr val="tx1"/>
                </a:solidFill>
                <a:latin typeface="Arial Unicode MS"/>
              </a:rPr>
              <a:t>Runtime: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Both compile to byte-code…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that run on JVM…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so run at relatively same speeds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References: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rial Unicode MS"/>
                <a:hlinkClick r:id="rId3"/>
              </a:rPr>
              <a:t>https://medium.com/keepsafe-engineering/kotlin-vs-java-compilation-speed-e6c174b39b5d</a:t>
            </a:r>
            <a:endParaRPr lang="en-US" sz="14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rial Unicode MS"/>
                <a:hlinkClick r:id="rId4"/>
              </a:rPr>
              <a:t>https://github.com/JetBrains/kotlin-benchmarks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8413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In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Kotlin</a:t>
            </a: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Compiles 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Official support for Android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12168" cy="9785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Developed by </a:t>
            </a:r>
            <a:r>
              <a:rPr kumimoji="0" lang="en-Z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JetBrains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Costs nothing to adopt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 to learn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66379" y="1634479"/>
            <a:ext cx="1402796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Targets Java 8+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8" y="4224871"/>
            <a:ext cx="1043360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4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E23C37-280B-467B-9D0F-FC38E71D0742}"/>
              </a:ext>
            </a:extLst>
          </p:cNvPr>
          <p:cNvSpPr txBox="1"/>
          <p:nvPr/>
        </p:nvSpPr>
        <p:spPr>
          <a:xfrm>
            <a:off x="6930937" y="1634480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JVM bytecode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CECD9-8F96-496C-AFE1-0A2995B64566}"/>
              </a:ext>
            </a:extLst>
          </p:cNvPr>
          <p:cNvSpPr txBox="1"/>
          <p:nvPr/>
        </p:nvSpPr>
        <p:spPr>
          <a:xfrm>
            <a:off x="6925512" y="4518487"/>
            <a:ext cx="189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Commercial 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From Industry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D15614-43A7-45B3-8305-9C0DADF14D22}"/>
              </a:ext>
            </a:extLst>
          </p:cNvPr>
          <p:cNvCxnSpPr>
            <a:stCxn id="7" idx="3"/>
            <a:endCxn id="45" idx="1"/>
          </p:cNvCxnSpPr>
          <p:nvPr/>
        </p:nvCxnSpPr>
        <p:spPr>
          <a:xfrm flipV="1">
            <a:off x="6484202" y="1926868"/>
            <a:ext cx="446735" cy="5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F197B3-E82E-469E-98D5-855DE0466D79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 flipV="1">
            <a:off x="6484202" y="4810875"/>
            <a:ext cx="441310" cy="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0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5" grpId="0"/>
      <p:bldP spid="5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{A5536F90-5D66-FA47-9D14-A4E1E37E996B}tf10001058</Template>
  <TotalTime>2752</TotalTime>
  <Words>7750</Words>
  <Application>Microsoft Macintosh PowerPoint</Application>
  <PresentationFormat>On-screen Show (4:3)</PresentationFormat>
  <Paragraphs>643</Paragraphs>
  <Slides>100</Slides>
  <Notes>100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 Unicode MS</vt:lpstr>
      <vt:lpstr>Arial</vt:lpstr>
      <vt:lpstr>Calibri</vt:lpstr>
      <vt:lpstr>Calibri Light</vt:lpstr>
      <vt:lpstr>Courier New</vt:lpstr>
      <vt:lpstr>JetBrains Sans</vt:lpstr>
      <vt:lpstr>Ubuntu Medium</vt:lpstr>
      <vt:lpstr>Celestial</vt:lpstr>
      <vt:lpstr>The Force is Strong with Kotlin</vt:lpstr>
      <vt:lpstr>About me</vt:lpstr>
      <vt:lpstr>A brief …</vt:lpstr>
      <vt:lpstr>Why Kotlin (1)</vt:lpstr>
      <vt:lpstr>Why Kotlin (2)</vt:lpstr>
      <vt:lpstr>Why Kotlin (3)</vt:lpstr>
      <vt:lpstr>Why Kotlin (4)</vt:lpstr>
      <vt:lpstr>Why Kotlin (5)</vt:lpstr>
      <vt:lpstr>Some …</vt:lpstr>
      <vt:lpstr>REPL (Read Eval Print Loop)</vt:lpstr>
      <vt:lpstr>REPL (Read Eval Print Loop)</vt:lpstr>
      <vt:lpstr>REPL (Read Eval Print Loop)</vt:lpstr>
      <vt:lpstr>REPL – vars and vals</vt:lpstr>
      <vt:lpstr>REPL – vars and vals</vt:lpstr>
      <vt:lpstr>REPL – Expressions vs. Statements</vt:lpstr>
      <vt:lpstr>REPL – Expressions vs. Statements</vt:lpstr>
      <vt:lpstr>REPL – Nullable variables (1)</vt:lpstr>
      <vt:lpstr>REPL – Nullable variables (2)</vt:lpstr>
      <vt:lpstr>REPL – Nullable variables (3)</vt:lpstr>
      <vt:lpstr>REPL – Nullable variables (4)</vt:lpstr>
      <vt:lpstr>REPL – Nullable variables (5)</vt:lpstr>
      <vt:lpstr>REPL – Nullable variables (6)</vt:lpstr>
      <vt:lpstr>REPL – Nullable variables (7)</vt:lpstr>
      <vt:lpstr>REPL – Nullable variables (8)</vt:lpstr>
      <vt:lpstr>Best features of …</vt:lpstr>
      <vt:lpstr>Code Conciseness</vt:lpstr>
      <vt:lpstr>Code Conciseness (1)</vt:lpstr>
      <vt:lpstr>Code Conciseness (2)</vt:lpstr>
      <vt:lpstr>Code Conciseness (3)</vt:lpstr>
      <vt:lpstr>Code Conciseness (4)</vt:lpstr>
      <vt:lpstr>Code Conciseness (5)</vt:lpstr>
      <vt:lpstr>Code Conciseness (6)</vt:lpstr>
      <vt:lpstr>Code Conciseness (7)</vt:lpstr>
      <vt:lpstr>Code Conciseness (8)</vt:lpstr>
      <vt:lpstr>Code Conciseness (9)</vt:lpstr>
      <vt:lpstr>Code Conciseness (10)</vt:lpstr>
      <vt:lpstr>Null safety</vt:lpstr>
      <vt:lpstr>Null safety (1)</vt:lpstr>
      <vt:lpstr>Null safety (2)</vt:lpstr>
      <vt:lpstr>Null safety (3)</vt:lpstr>
      <vt:lpstr>Null safety (4)</vt:lpstr>
      <vt:lpstr>Smart cast</vt:lpstr>
      <vt:lpstr>Smart cast (1)</vt:lpstr>
      <vt:lpstr>Smart cast (2)</vt:lpstr>
      <vt:lpstr>Smart cast (3)</vt:lpstr>
      <vt:lpstr>Lazy Initialisation</vt:lpstr>
      <vt:lpstr>Lazy Initialisation (1)</vt:lpstr>
      <vt:lpstr>Lazy Initialisation (2)</vt:lpstr>
      <vt:lpstr>Lazy Initialisation (3)</vt:lpstr>
      <vt:lpstr>Lazy Initialisation (4)</vt:lpstr>
      <vt:lpstr>Default &amp; Named Arguments</vt:lpstr>
      <vt:lpstr>Default &amp; Named Parameters (1)</vt:lpstr>
      <vt:lpstr>Default &amp; Named Parameters (1)</vt:lpstr>
      <vt:lpstr>Default &amp; Named Parameters (2)</vt:lpstr>
      <vt:lpstr>Default &amp; Named Parameters (3)</vt:lpstr>
      <vt:lpstr>Default &amp; Named Parameters (4)</vt:lpstr>
      <vt:lpstr>Data Classes &amp; Optionals</vt:lpstr>
      <vt:lpstr>Data Classes &amp; Optionals (1)</vt:lpstr>
      <vt:lpstr>Data Classes &amp; Optionals (2)</vt:lpstr>
      <vt:lpstr>Data Classes &amp; Optionals (3)</vt:lpstr>
      <vt:lpstr>Data Classes &amp; Optionals (4)</vt:lpstr>
      <vt:lpstr>Data Classes &amp; Optionals (5)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Extension Function</vt:lpstr>
      <vt:lpstr>Extension Function</vt:lpstr>
      <vt:lpstr>Extension Function</vt:lpstr>
      <vt:lpstr>Extension Function</vt:lpstr>
      <vt:lpstr>Streams</vt:lpstr>
      <vt:lpstr>Java Streams </vt:lpstr>
      <vt:lpstr>Kotlin Streams</vt:lpstr>
      <vt:lpstr>Java Streams - continued</vt:lpstr>
      <vt:lpstr>Lazy Sequences (1)</vt:lpstr>
      <vt:lpstr>Lazy Sequences (2)</vt:lpstr>
      <vt:lpstr>Lazy Sequences (3)</vt:lpstr>
      <vt:lpstr>Stream Operations</vt:lpstr>
      <vt:lpstr>Intermediate Operations</vt:lpstr>
      <vt:lpstr>Intermediate Operations</vt:lpstr>
      <vt:lpstr>Intermediate Operations</vt:lpstr>
      <vt:lpstr>Terminal Operations</vt:lpstr>
      <vt:lpstr>Additional Kotlin Operations</vt:lpstr>
      <vt:lpstr>Additional Kotlin Operations</vt:lpstr>
      <vt:lpstr>Additional Kotlin Operations</vt:lpstr>
      <vt:lpstr>Is Kotlin Production Ready?</vt:lpstr>
      <vt:lpstr>What is good code?</vt:lpstr>
      <vt:lpstr>Let us investigate by…</vt:lpstr>
      <vt:lpstr>NOW show us some code…</vt:lpstr>
      <vt:lpstr>Mockito &amp; Hamcrest Nuances (1)</vt:lpstr>
      <vt:lpstr>Mockito &amp; Hamcrest Nuances (2)</vt:lpstr>
      <vt:lpstr>Mockito &amp; Hamcrest Nuances (3)</vt:lpstr>
      <vt:lpstr>Enterprise journey recap</vt:lpstr>
      <vt:lpstr>How performant is Kotlin?</vt:lpstr>
      <vt:lpstr>How performant is Kotlin? (1)</vt:lpstr>
      <vt:lpstr>How performant is Kotlin? (2)</vt:lpstr>
      <vt:lpstr>In 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Christoff Smith</dc:creator>
  <cp:lastModifiedBy>Christoff Smith</cp:lastModifiedBy>
  <cp:revision>21</cp:revision>
  <dcterms:created xsi:type="dcterms:W3CDTF">2018-11-28T22:45:05Z</dcterms:created>
  <dcterms:modified xsi:type="dcterms:W3CDTF">2023-06-27T09:57:37Z</dcterms:modified>
</cp:coreProperties>
</file>